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0" r:id="rId16"/>
    <p:sldId id="273"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71B817E-EA99-45C2-89EF-539A3B6E0BC1}" type="datetimeFigureOut">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2375443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71B817E-EA99-45C2-89EF-539A3B6E0BC1}" type="datetimeFigureOut">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603527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71B817E-EA99-45C2-89EF-539A3B6E0BC1}" type="datetimeFigureOut">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2433996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71B817E-EA99-45C2-89EF-539A3B6E0BC1}" type="datetimeFigureOut">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597333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71B817E-EA99-45C2-89EF-539A3B6E0BC1}" type="datetimeFigureOut">
              <a:rPr lang="en-US" smtClean="0"/>
              <a:t>9/19/2020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85823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71B817E-EA99-45C2-89EF-539A3B6E0BC1}" type="datetimeFigureOut">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1518927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71B817E-EA99-45C2-89EF-539A3B6E0BC1}" type="datetimeFigureOut">
              <a:rPr lang="en-US" smtClean="0"/>
              <a:t>9/19/2020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625511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71B817E-EA99-45C2-89EF-539A3B6E0BC1}" type="datetimeFigureOut">
              <a:rPr lang="en-US" smtClean="0"/>
              <a:t>9/19/2020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759638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1B817E-EA99-45C2-89EF-539A3B6E0BC1}" type="datetimeFigureOut">
              <a:rPr lang="en-US" smtClean="0"/>
              <a:t>9/19/2020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59489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71B817E-EA99-45C2-89EF-539A3B6E0BC1}" type="datetimeFigureOut">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367854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71B817E-EA99-45C2-89EF-539A3B6E0BC1}" type="datetimeFigureOut">
              <a:rPr lang="en-US" smtClean="0"/>
              <a:t>9/19/2020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CD891-043C-4F98-8A8B-0D38939D5F26}" type="slidenum">
              <a:rPr lang="en-US" smtClean="0"/>
              <a:t>‹#›</a:t>
            </a:fld>
            <a:endParaRPr lang="en-US"/>
          </a:p>
        </p:txBody>
      </p:sp>
    </p:spTree>
    <p:extLst>
      <p:ext uri="{BB962C8B-B14F-4D97-AF65-F5344CB8AC3E}">
        <p14:creationId xmlns:p14="http://schemas.microsoft.com/office/powerpoint/2010/main" val="3393534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1B817E-EA99-45C2-89EF-539A3B6E0BC1}" type="datetimeFigureOut">
              <a:rPr lang="en-US" smtClean="0"/>
              <a:t>9/19/2020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6CD891-043C-4F98-8A8B-0D38939D5F26}" type="slidenum">
              <a:rPr lang="en-US" smtClean="0"/>
              <a:t>‹#›</a:t>
            </a:fld>
            <a:endParaRPr lang="en-US"/>
          </a:p>
        </p:txBody>
      </p:sp>
    </p:spTree>
    <p:extLst>
      <p:ext uri="{BB962C8B-B14F-4D97-AF65-F5344CB8AC3E}">
        <p14:creationId xmlns:p14="http://schemas.microsoft.com/office/powerpoint/2010/main" val="3471310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MLA</a:t>
            </a:r>
            <a:endParaRPr lang="en-US" dirty="0"/>
          </a:p>
        </p:txBody>
      </p:sp>
      <p:sp>
        <p:nvSpPr>
          <p:cNvPr id="3" name="Subtitle 2"/>
          <p:cNvSpPr>
            <a:spLocks noGrp="1"/>
          </p:cNvSpPr>
          <p:nvPr>
            <p:ph type="subTitle" idx="1"/>
          </p:nvPr>
        </p:nvSpPr>
        <p:spPr>
          <a:xfrm>
            <a:off x="3048000" y="5105400"/>
            <a:ext cx="6400800" cy="1752600"/>
          </a:xfrm>
        </p:spPr>
        <p:txBody>
          <a:bodyPr/>
          <a:lstStyle/>
          <a:p>
            <a:r>
              <a:rPr lang="en-US" dirty="0" smtClean="0"/>
              <a:t>                              Prof Sarika Patil</a:t>
            </a:r>
            <a:endParaRPr lang="en-US" dirty="0"/>
          </a:p>
        </p:txBody>
      </p:sp>
    </p:spTree>
    <p:extLst>
      <p:ext uri="{BB962C8B-B14F-4D97-AF65-F5344CB8AC3E}">
        <p14:creationId xmlns:p14="http://schemas.microsoft.com/office/powerpoint/2010/main" val="6667364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descr="C:\Users\Patil\Downloads\DSC_2668.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6079" t="4132" r="11257"/>
          <a:stretch/>
        </p:blipFill>
        <p:spPr bwMode="auto">
          <a:xfrm>
            <a:off x="914400" y="914400"/>
            <a:ext cx="7924800" cy="5211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3831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074" name="Picture 2" descr="C:\Users\Patil\Downloads\DSC_2674.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6941" r="4025"/>
          <a:stretch/>
        </p:blipFill>
        <p:spPr bwMode="auto">
          <a:xfrm>
            <a:off x="381000" y="914400"/>
            <a:ext cx="7890165" cy="5211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7492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Linear Regression</a:t>
            </a:r>
            <a:endParaRPr lang="en-US" dirty="0"/>
          </a:p>
        </p:txBody>
      </p:sp>
      <p:pic>
        <p:nvPicPr>
          <p:cNvPr id="4098" name="Picture 2" descr="C:\Users\Patil\Downloads\DSC_2672.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7456" t="6888" r="14185" b="6482"/>
          <a:stretch/>
        </p:blipFill>
        <p:spPr bwMode="auto">
          <a:xfrm>
            <a:off x="990600" y="1524000"/>
            <a:ext cx="7239000" cy="464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0926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descr="C:\Users\Patil\Downloads\DSC_2673.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7973" t="4309" r="3337"/>
          <a:stretch/>
        </p:blipFill>
        <p:spPr bwMode="auto">
          <a:xfrm>
            <a:off x="838200" y="990600"/>
            <a:ext cx="7772400" cy="5135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947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descr="C:\Users\Patil\Downloads\DSC_2676.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6767" t="2602" r="6609"/>
          <a:stretch/>
        </p:blipFill>
        <p:spPr bwMode="auto">
          <a:xfrm>
            <a:off x="1066800" y="685800"/>
            <a:ext cx="7543800" cy="5440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5716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146" name="Picture 2" descr="C:\Users\Patil\Downloads\DSC_2671.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14013" t="9949" r="7642"/>
          <a:stretch/>
        </p:blipFill>
        <p:spPr bwMode="auto">
          <a:xfrm>
            <a:off x="609600" y="533400"/>
            <a:ext cx="7924800" cy="5592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88490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170" name="Picture 2" descr="C:\Users\Patil\Downloads\DSC_2675 (1).JPG"/>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l="20212" r="17112" b="5870"/>
          <a:stretch/>
        </p:blipFill>
        <p:spPr bwMode="auto">
          <a:xfrm>
            <a:off x="685800" y="685800"/>
            <a:ext cx="8001000" cy="548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5284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rgbClr val="FF0000"/>
                </a:solidFill>
              </a:rPr>
              <a:t>Supervised </a:t>
            </a:r>
            <a:r>
              <a:rPr lang="en-US" dirty="0" smtClean="0">
                <a:solidFill>
                  <a:srgbClr val="FF0000"/>
                </a:solidFill>
              </a:rPr>
              <a:t> </a:t>
            </a:r>
            <a:r>
              <a:rPr lang="en-US" dirty="0">
                <a:solidFill>
                  <a:srgbClr val="FF0000"/>
                </a:solidFill>
              </a:rPr>
              <a:t>learning</a:t>
            </a:r>
            <a:r>
              <a:rPr lang="en-US" dirty="0"/>
              <a:t/>
            </a:r>
            <a:br>
              <a:rPr lang="en-US" dirty="0"/>
            </a:br>
            <a:endParaRPr lang="en-US" dirty="0"/>
          </a:p>
        </p:txBody>
      </p:sp>
      <p:sp>
        <p:nvSpPr>
          <p:cNvPr id="3" name="Content Placeholder 2"/>
          <p:cNvSpPr>
            <a:spLocks noGrp="1"/>
          </p:cNvSpPr>
          <p:nvPr>
            <p:ph idx="1"/>
          </p:nvPr>
        </p:nvSpPr>
        <p:spPr>
          <a:xfrm>
            <a:off x="457200" y="990600"/>
            <a:ext cx="8229600" cy="5135563"/>
          </a:xfrm>
        </p:spPr>
        <p:txBody>
          <a:bodyPr>
            <a:normAutofit fontScale="92500" lnSpcReduction="10000"/>
          </a:bodyPr>
          <a:lstStyle/>
          <a:p>
            <a:pPr algn="just"/>
            <a:r>
              <a:rPr lang="en-US" dirty="0"/>
              <a:t>Supervised learning as the name indicates the presence of a </a:t>
            </a:r>
            <a:r>
              <a:rPr lang="en-US" dirty="0">
                <a:solidFill>
                  <a:srgbClr val="7030A0"/>
                </a:solidFill>
              </a:rPr>
              <a:t>supervisor as a teacher</a:t>
            </a:r>
            <a:r>
              <a:rPr lang="en-US" dirty="0"/>
              <a:t>. </a:t>
            </a:r>
            <a:endParaRPr lang="en-US" dirty="0" smtClean="0"/>
          </a:p>
          <a:p>
            <a:pPr algn="just"/>
            <a:r>
              <a:rPr lang="en-US" dirty="0" smtClean="0"/>
              <a:t>Basically </a:t>
            </a:r>
            <a:r>
              <a:rPr lang="en-US" dirty="0"/>
              <a:t>supervised learning is a learning in which </a:t>
            </a:r>
            <a:r>
              <a:rPr lang="en-US" dirty="0">
                <a:solidFill>
                  <a:srgbClr val="7030A0"/>
                </a:solidFill>
              </a:rPr>
              <a:t>we teach or train the machine using data</a:t>
            </a:r>
            <a:r>
              <a:rPr lang="en-US" dirty="0"/>
              <a:t> which is well labeled that means some data is already tagged with the correct </a:t>
            </a:r>
            <a:r>
              <a:rPr lang="en-US" dirty="0" smtClean="0"/>
              <a:t>answer</a:t>
            </a:r>
          </a:p>
          <a:p>
            <a:pPr algn="just"/>
            <a:r>
              <a:rPr lang="en-US" dirty="0"/>
              <a:t>After that, the machine is provided with a </a:t>
            </a:r>
            <a:r>
              <a:rPr lang="en-US" dirty="0">
                <a:solidFill>
                  <a:srgbClr val="7030A0"/>
                </a:solidFill>
              </a:rPr>
              <a:t>new set of examples(data</a:t>
            </a:r>
            <a:r>
              <a:rPr lang="en-US" dirty="0"/>
              <a:t>) so that supervised learning </a:t>
            </a:r>
            <a:r>
              <a:rPr lang="en-US" dirty="0">
                <a:solidFill>
                  <a:srgbClr val="7030A0"/>
                </a:solidFill>
              </a:rPr>
              <a:t>algorithm analyses </a:t>
            </a:r>
            <a:r>
              <a:rPr lang="en-US" dirty="0"/>
              <a:t>the training data(set of training examples) and produces a correct </a:t>
            </a:r>
            <a:r>
              <a:rPr lang="en-US" dirty="0">
                <a:solidFill>
                  <a:srgbClr val="7030A0"/>
                </a:solidFill>
              </a:rPr>
              <a:t>outcome from labeled data. </a:t>
            </a:r>
          </a:p>
        </p:txBody>
      </p:sp>
    </p:spTree>
    <p:extLst>
      <p:ext uri="{BB962C8B-B14F-4D97-AF65-F5344CB8AC3E}">
        <p14:creationId xmlns:p14="http://schemas.microsoft.com/office/powerpoint/2010/main" val="551111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533400"/>
            <a:ext cx="8229600" cy="5211763"/>
          </a:xfrm>
        </p:spPr>
        <p:txBody>
          <a:bodyPr>
            <a:normAutofit fontScale="32500" lnSpcReduction="20000"/>
          </a:bodyPr>
          <a:lstStyle/>
          <a:p>
            <a:pPr algn="just"/>
            <a:r>
              <a:rPr lang="en-US" sz="7000" dirty="0" err="1" smtClean="0">
                <a:latin typeface="+mj-lt"/>
                <a:cs typeface="Times New Roman" pitchFamily="18" charset="0"/>
              </a:rPr>
              <a:t>E.g</a:t>
            </a:r>
            <a:r>
              <a:rPr lang="en-US" sz="7000" dirty="0" smtClean="0">
                <a:latin typeface="+mj-lt"/>
                <a:cs typeface="Times New Roman" pitchFamily="18" charset="0"/>
              </a:rPr>
              <a:t> Suppose </a:t>
            </a:r>
            <a:r>
              <a:rPr lang="en-US" sz="7000" dirty="0">
                <a:latin typeface="+mj-lt"/>
                <a:cs typeface="Times New Roman" pitchFamily="18" charset="0"/>
              </a:rPr>
              <a:t>you are given a basket filled with different kinds of fruits. </a:t>
            </a:r>
            <a:endParaRPr lang="en-US" sz="7000" dirty="0" smtClean="0">
              <a:latin typeface="+mj-lt"/>
              <a:cs typeface="Times New Roman" pitchFamily="18" charset="0"/>
            </a:endParaRPr>
          </a:p>
          <a:p>
            <a:pPr marL="0" indent="0" algn="just">
              <a:buNone/>
            </a:pPr>
            <a:endParaRPr lang="en-US" sz="7000" dirty="0" smtClean="0">
              <a:latin typeface="+mj-lt"/>
              <a:cs typeface="Times New Roman" pitchFamily="18" charset="0"/>
            </a:endParaRPr>
          </a:p>
          <a:p>
            <a:pPr algn="just"/>
            <a:r>
              <a:rPr lang="en-US" sz="7000" dirty="0" smtClean="0">
                <a:latin typeface="+mj-lt"/>
                <a:cs typeface="Times New Roman" pitchFamily="18" charset="0"/>
              </a:rPr>
              <a:t>Now </a:t>
            </a:r>
            <a:r>
              <a:rPr lang="en-US" sz="7000" dirty="0">
                <a:latin typeface="+mj-lt"/>
                <a:cs typeface="Times New Roman" pitchFamily="18" charset="0"/>
              </a:rPr>
              <a:t>the first step is to train the machine with all different fruits one by one </a:t>
            </a:r>
            <a:endParaRPr lang="en-US" sz="7000" dirty="0" smtClean="0">
              <a:latin typeface="+mj-lt"/>
              <a:cs typeface="Times New Roman" pitchFamily="18" charset="0"/>
            </a:endParaRPr>
          </a:p>
          <a:p>
            <a:pPr marL="0" indent="0" algn="just">
              <a:buNone/>
            </a:pPr>
            <a:endParaRPr lang="en-US" sz="7000" dirty="0">
              <a:latin typeface="+mj-lt"/>
              <a:cs typeface="Times New Roman" pitchFamily="18" charset="0"/>
            </a:endParaRPr>
          </a:p>
          <a:p>
            <a:pPr algn="just" fontAlgn="base"/>
            <a:r>
              <a:rPr lang="en-US" sz="7000" dirty="0" smtClean="0">
                <a:latin typeface="+mj-lt"/>
                <a:cs typeface="Times New Roman" pitchFamily="18" charset="0"/>
              </a:rPr>
              <a:t>Such as if </a:t>
            </a:r>
            <a:r>
              <a:rPr lang="en-US" sz="7000" dirty="0">
                <a:latin typeface="+mj-lt"/>
                <a:cs typeface="Times New Roman" pitchFamily="18" charset="0"/>
              </a:rPr>
              <a:t>shape of object is rounded and depression at top having color Red then it will be labeled as –</a:t>
            </a:r>
            <a:r>
              <a:rPr lang="en-US" sz="7000" b="1" dirty="0">
                <a:latin typeface="+mj-lt"/>
                <a:cs typeface="Times New Roman" pitchFamily="18" charset="0"/>
              </a:rPr>
              <a:t>Apple</a:t>
            </a:r>
            <a:r>
              <a:rPr lang="en-US" sz="7000" dirty="0">
                <a:latin typeface="+mj-lt"/>
                <a:cs typeface="Times New Roman" pitchFamily="18" charset="0"/>
              </a:rPr>
              <a:t>. </a:t>
            </a:r>
            <a:endParaRPr lang="en-US" sz="7000" dirty="0" smtClean="0">
              <a:latin typeface="+mj-lt"/>
              <a:cs typeface="Times New Roman" pitchFamily="18" charset="0"/>
            </a:endParaRPr>
          </a:p>
          <a:p>
            <a:pPr marL="0" indent="0" algn="just" fontAlgn="base">
              <a:buNone/>
            </a:pPr>
            <a:endParaRPr lang="en-US" sz="7000" dirty="0">
              <a:latin typeface="+mj-lt"/>
              <a:cs typeface="Times New Roman" pitchFamily="18" charset="0"/>
            </a:endParaRPr>
          </a:p>
          <a:p>
            <a:pPr algn="just" fontAlgn="base"/>
            <a:r>
              <a:rPr lang="en-US" sz="7000" dirty="0">
                <a:latin typeface="+mj-lt"/>
                <a:cs typeface="Times New Roman" pitchFamily="18" charset="0"/>
              </a:rPr>
              <a:t>If shape of object is long curving cylinder having color Green-Yellow then it will be labeled as –</a:t>
            </a:r>
            <a:r>
              <a:rPr lang="en-US" sz="7000" b="1" dirty="0">
                <a:latin typeface="+mj-lt"/>
                <a:cs typeface="Times New Roman" pitchFamily="18" charset="0"/>
              </a:rPr>
              <a:t>Banana</a:t>
            </a:r>
            <a:r>
              <a:rPr lang="en-US" sz="7000" dirty="0" smtClean="0">
                <a:latin typeface="+mj-lt"/>
                <a:cs typeface="Times New Roman" pitchFamily="18" charset="0"/>
              </a:rPr>
              <a:t>.</a:t>
            </a:r>
          </a:p>
          <a:p>
            <a:pPr algn="just" fontAlgn="base"/>
            <a:endParaRPr lang="en-US" sz="7000" dirty="0" smtClean="0">
              <a:latin typeface="+mj-lt"/>
              <a:cs typeface="Times New Roman" pitchFamily="18" charset="0"/>
            </a:endParaRPr>
          </a:p>
          <a:p>
            <a:pPr algn="just" fontAlgn="base"/>
            <a:r>
              <a:rPr lang="en-US" sz="7000" dirty="0">
                <a:latin typeface="+mj-lt"/>
                <a:cs typeface="Times New Roman" pitchFamily="18" charset="0"/>
              </a:rPr>
              <a:t>Now suppose after training the data, </a:t>
            </a:r>
            <a:r>
              <a:rPr lang="en-US" sz="7000" dirty="0" smtClean="0">
                <a:latin typeface="+mj-lt"/>
                <a:cs typeface="Times New Roman" pitchFamily="18" charset="0"/>
              </a:rPr>
              <a:t>you </a:t>
            </a:r>
            <a:r>
              <a:rPr lang="en-US" sz="7000" dirty="0">
                <a:latin typeface="+mj-lt"/>
                <a:cs typeface="Times New Roman" pitchFamily="18" charset="0"/>
              </a:rPr>
              <a:t>have given a new separate fruit say </a:t>
            </a:r>
            <a:r>
              <a:rPr lang="en-US" sz="7000" dirty="0">
                <a:solidFill>
                  <a:srgbClr val="7030A0"/>
                </a:solidFill>
                <a:latin typeface="+mj-lt"/>
                <a:cs typeface="Times New Roman" pitchFamily="18" charset="0"/>
              </a:rPr>
              <a:t>Banana</a:t>
            </a:r>
            <a:r>
              <a:rPr lang="en-US" sz="7000" dirty="0">
                <a:latin typeface="+mj-lt"/>
                <a:cs typeface="Times New Roman" pitchFamily="18" charset="0"/>
              </a:rPr>
              <a:t> from basket and asked to identify it</a:t>
            </a:r>
            <a:r>
              <a:rPr lang="en-US" sz="7000" dirty="0" smtClean="0">
                <a:latin typeface="+mj-lt"/>
                <a:cs typeface="Times New Roman" pitchFamily="18" charset="0"/>
              </a:rPr>
              <a:t>.</a:t>
            </a:r>
            <a:r>
              <a:rPr lang="en-US" sz="5100" dirty="0">
                <a:latin typeface="+mj-lt"/>
                <a:cs typeface="Times New Roman" pitchFamily="18" charset="0"/>
              </a:rPr>
              <a:t> </a:t>
            </a:r>
            <a:r>
              <a:rPr lang="en-US" sz="5100" dirty="0" smtClean="0">
                <a:latin typeface="+mj-lt"/>
                <a:cs typeface="Times New Roman" pitchFamily="18" charset="0"/>
              </a:rPr>
              <a:t/>
            </a:r>
            <a:br>
              <a:rPr lang="en-US" sz="5100" dirty="0" smtClean="0">
                <a:latin typeface="+mj-lt"/>
                <a:cs typeface="Times New Roman" pitchFamily="18" charset="0"/>
              </a:rPr>
            </a:br>
            <a:r>
              <a:rPr lang="en-US" sz="5100" dirty="0">
                <a:latin typeface="+mj-lt"/>
                <a:cs typeface="Times New Roman" pitchFamily="18" charset="0"/>
              </a:rPr>
              <a:t> </a:t>
            </a:r>
          </a:p>
          <a:p>
            <a:pPr marL="0" indent="0">
              <a:buNone/>
            </a:pPr>
            <a:r>
              <a:rPr lang="en-US" dirty="0" smtClean="0">
                <a:latin typeface="+mj-lt"/>
              </a:rPr>
              <a:t/>
            </a:r>
            <a:br>
              <a:rPr lang="en-US" dirty="0" smtClean="0">
                <a:latin typeface="+mj-lt"/>
              </a:rPr>
            </a:br>
            <a:r>
              <a:rPr lang="en-US" dirty="0">
                <a:latin typeface="+mj-lt"/>
              </a:rPr>
              <a:t> </a:t>
            </a:r>
          </a:p>
        </p:txBody>
      </p:sp>
    </p:spTree>
    <p:extLst>
      <p:ext uri="{BB962C8B-B14F-4D97-AF65-F5344CB8AC3E}">
        <p14:creationId xmlns:p14="http://schemas.microsoft.com/office/powerpoint/2010/main" val="25719794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algn="just" fontAlgn="base"/>
            <a:r>
              <a:rPr lang="en-US" dirty="0"/>
              <a:t>Supervised learning classified into two categories </a:t>
            </a:r>
            <a:br>
              <a:rPr lang="en-US" dirty="0"/>
            </a:br>
            <a:r>
              <a:rPr lang="en-US" dirty="0"/>
              <a:t> </a:t>
            </a:r>
          </a:p>
          <a:p>
            <a:pPr algn="just" fontAlgn="base"/>
            <a:r>
              <a:rPr lang="en-US" b="1" dirty="0"/>
              <a:t>Classification</a:t>
            </a:r>
            <a:r>
              <a:rPr lang="en-US" dirty="0"/>
              <a:t>: A classification problem is when the output variable is a category, such as “Red” or “blue” or “disease” and “no disease”.</a:t>
            </a:r>
          </a:p>
          <a:p>
            <a:pPr algn="just" fontAlgn="base"/>
            <a:r>
              <a:rPr lang="en-US" b="1" dirty="0"/>
              <a:t>Regression</a:t>
            </a:r>
            <a:r>
              <a:rPr lang="en-US" dirty="0"/>
              <a:t>: A regression problem is when the output variable is a real value, such as “dollars” or “weight”.</a:t>
            </a:r>
          </a:p>
          <a:p>
            <a:pPr algn="just"/>
            <a:endParaRPr lang="en-US" b="1" dirty="0"/>
          </a:p>
        </p:txBody>
      </p:sp>
    </p:spTree>
    <p:extLst>
      <p:ext uri="{BB962C8B-B14F-4D97-AF65-F5344CB8AC3E}">
        <p14:creationId xmlns:p14="http://schemas.microsoft.com/office/powerpoint/2010/main" val="35584383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Unsupervised learning</a:t>
            </a:r>
            <a:endParaRPr lang="en-US" dirty="0">
              <a:solidFill>
                <a:srgbClr val="FF0000"/>
              </a:solidFill>
            </a:endParaRPr>
          </a:p>
        </p:txBody>
      </p:sp>
      <p:sp>
        <p:nvSpPr>
          <p:cNvPr id="3" name="Content Placeholder 2"/>
          <p:cNvSpPr>
            <a:spLocks noGrp="1"/>
          </p:cNvSpPr>
          <p:nvPr>
            <p:ph idx="1"/>
          </p:nvPr>
        </p:nvSpPr>
        <p:spPr/>
        <p:txBody>
          <a:bodyPr/>
          <a:lstStyle/>
          <a:p>
            <a:pPr algn="just"/>
            <a:r>
              <a:rPr lang="en-US" dirty="0"/>
              <a:t>Unsupervised learning is the training of machine using information that is neither classified nor labeled and allowing the algorithm to act on that information without guidance. Here the task of machine is to </a:t>
            </a:r>
            <a:r>
              <a:rPr lang="en-US" dirty="0" smtClean="0"/>
              <a:t>group </a:t>
            </a:r>
            <a:r>
              <a:rPr lang="en-US" dirty="0" smtClean="0">
                <a:solidFill>
                  <a:srgbClr val="7030A0"/>
                </a:solidFill>
              </a:rPr>
              <a:t>unsorted information according to similarities, </a:t>
            </a:r>
            <a:r>
              <a:rPr lang="en-US" dirty="0">
                <a:solidFill>
                  <a:srgbClr val="7030A0"/>
                </a:solidFill>
              </a:rPr>
              <a:t>patterns and differences </a:t>
            </a:r>
            <a:r>
              <a:rPr lang="en-US" dirty="0" smtClean="0">
                <a:solidFill>
                  <a:srgbClr val="7030A0"/>
                </a:solidFill>
              </a:rPr>
              <a:t>without </a:t>
            </a:r>
            <a:r>
              <a:rPr lang="en-US" dirty="0">
                <a:solidFill>
                  <a:srgbClr val="7030A0"/>
                </a:solidFill>
              </a:rPr>
              <a:t>any prior training of data. </a:t>
            </a:r>
          </a:p>
        </p:txBody>
      </p:sp>
    </p:spTree>
    <p:extLst>
      <p:ext uri="{BB962C8B-B14F-4D97-AF65-F5344CB8AC3E}">
        <p14:creationId xmlns:p14="http://schemas.microsoft.com/office/powerpoint/2010/main" val="33330480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r>
              <a:rPr lang="en-US" dirty="0"/>
              <a:t>Unlike supervised learning, no teacher is provided that means no training will be given to the machine. Therefore machine is restricted to find the hidden structure in unlabeled data by our-self</a:t>
            </a:r>
            <a:r>
              <a:rPr lang="en-US" dirty="0" smtClean="0"/>
              <a:t>.</a:t>
            </a:r>
          </a:p>
          <a:p>
            <a:r>
              <a:rPr lang="en-US" b="1" dirty="0"/>
              <a:t>For instance</a:t>
            </a:r>
            <a:r>
              <a:rPr lang="en-US" dirty="0"/>
              <a:t>, suppose </a:t>
            </a:r>
            <a:r>
              <a:rPr lang="en-US" dirty="0" smtClean="0"/>
              <a:t>there is having </a:t>
            </a:r>
            <a:r>
              <a:rPr lang="en-US" dirty="0"/>
              <a:t>both dogs and cats which have not seen ever. </a:t>
            </a:r>
            <a:r>
              <a:rPr lang="en-US" dirty="0" smtClean="0"/>
              <a:t/>
            </a:r>
            <a:br>
              <a:rPr lang="en-US" dirty="0" smtClean="0"/>
            </a:br>
            <a:r>
              <a:rPr lang="en-US" dirty="0"/>
              <a:t> </a:t>
            </a:r>
          </a:p>
        </p:txBody>
      </p:sp>
    </p:spTree>
    <p:extLst>
      <p:ext uri="{BB962C8B-B14F-4D97-AF65-F5344CB8AC3E}">
        <p14:creationId xmlns:p14="http://schemas.microsoft.com/office/powerpoint/2010/main" val="40057553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a:t>Thus the machine has no idea about the features of dogs and cat so we can’t categorize it in dogs and cats. But it can categorize them according to their similarities, patterns, and differences </a:t>
            </a:r>
            <a:r>
              <a:rPr lang="en-US" dirty="0" err="1" smtClean="0"/>
              <a:t>i.e</a:t>
            </a:r>
            <a:endParaRPr lang="en-US" dirty="0" smtClean="0"/>
          </a:p>
          <a:p>
            <a:r>
              <a:rPr lang="en-US" dirty="0"/>
              <a:t>It allows the model to work on its own to discover patterns and information that was previously undetected. It mainly deals with </a:t>
            </a:r>
            <a:r>
              <a:rPr lang="en-US" dirty="0" err="1"/>
              <a:t>unlabelled</a:t>
            </a:r>
            <a:r>
              <a:rPr lang="en-US" dirty="0"/>
              <a:t> data.</a:t>
            </a:r>
          </a:p>
        </p:txBody>
      </p:sp>
    </p:spTree>
    <p:extLst>
      <p:ext uri="{BB962C8B-B14F-4D97-AF65-F5344CB8AC3E}">
        <p14:creationId xmlns:p14="http://schemas.microsoft.com/office/powerpoint/2010/main" val="35381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914400"/>
            <a:ext cx="8229600" cy="5211763"/>
          </a:xfrm>
        </p:spPr>
        <p:txBody>
          <a:bodyPr>
            <a:normAutofit fontScale="92500" lnSpcReduction="10000"/>
          </a:bodyPr>
          <a:lstStyle/>
          <a:p>
            <a:pPr algn="just" fontAlgn="base"/>
            <a:r>
              <a:rPr lang="en-US" dirty="0"/>
              <a:t>Unsupervised learning classified into two </a:t>
            </a:r>
            <a:r>
              <a:rPr lang="en-US" dirty="0" smtClean="0"/>
              <a:t>categories </a:t>
            </a:r>
            <a:r>
              <a:rPr lang="en-US" dirty="0"/>
              <a:t> </a:t>
            </a:r>
            <a:br>
              <a:rPr lang="en-US" dirty="0"/>
            </a:br>
            <a:r>
              <a:rPr lang="en-US" dirty="0"/>
              <a:t> </a:t>
            </a:r>
          </a:p>
          <a:p>
            <a:pPr algn="just" fontAlgn="base"/>
            <a:r>
              <a:rPr lang="en-US" b="1" dirty="0"/>
              <a:t>Clustering</a:t>
            </a:r>
            <a:r>
              <a:rPr lang="en-US" dirty="0"/>
              <a:t>: A clustering problem is where you want to discover the inherent groupings in the data, such as grouping customers by purchasing behavior.</a:t>
            </a:r>
          </a:p>
          <a:p>
            <a:pPr algn="just" fontAlgn="base"/>
            <a:r>
              <a:rPr lang="en-US" b="1" dirty="0"/>
              <a:t>Association</a:t>
            </a:r>
            <a:r>
              <a:rPr lang="en-US" dirty="0"/>
              <a:t>: An association rule learning problem is where you want to discover rules that describe large portions of your data, such as people that buy X also tend to buy Y.</a:t>
            </a:r>
          </a:p>
          <a:p>
            <a:endParaRPr lang="en-US" dirty="0"/>
          </a:p>
        </p:txBody>
      </p:sp>
    </p:spTree>
    <p:extLst>
      <p:ext uri="{BB962C8B-B14F-4D97-AF65-F5344CB8AC3E}">
        <p14:creationId xmlns:p14="http://schemas.microsoft.com/office/powerpoint/2010/main" val="3216827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Difference </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74556978"/>
              </p:ext>
            </p:extLst>
          </p:nvPr>
        </p:nvGraphicFramePr>
        <p:xfrm>
          <a:off x="762000" y="1371600"/>
          <a:ext cx="7848600" cy="5029200"/>
        </p:xfrm>
        <a:graphic>
          <a:graphicData uri="http://schemas.openxmlformats.org/drawingml/2006/table">
            <a:tbl>
              <a:tblPr/>
              <a:tblGrid>
                <a:gridCol w="2616200"/>
                <a:gridCol w="2616200"/>
                <a:gridCol w="2616200"/>
              </a:tblGrid>
              <a:tr h="1354431">
                <a:tc>
                  <a:txBody>
                    <a:bodyPr/>
                    <a:lstStyle/>
                    <a:p>
                      <a:pPr algn="l" fontAlgn="base"/>
                      <a:r>
                        <a:rPr lang="en-US" b="1">
                          <a:effectLst/>
                        </a:rPr>
                        <a:t>Parameters</a:t>
                      </a:r>
                      <a:endParaRPr lang="en-US" b="0">
                        <a:effectLst/>
                      </a:endParaRP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         </a:t>
                      </a:r>
                      <a:r>
                        <a:rPr lang="en-US" b="1">
                          <a:effectLst/>
                        </a:rPr>
                        <a:t> Supervised machine learning</a:t>
                      </a:r>
                      <a:endParaRPr lang="en-US" b="0">
                        <a:effectLst/>
                      </a:endParaRP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           </a:t>
                      </a:r>
                      <a:r>
                        <a:rPr lang="en-US" b="1">
                          <a:effectLst/>
                        </a:rPr>
                        <a:t> Unsupervised machine learning</a:t>
                      </a:r>
                      <a:endParaRPr lang="en-US" b="0">
                        <a:effectLst/>
                      </a:endParaRP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r>
              <a:tr h="1742953">
                <a:tc>
                  <a:txBody>
                    <a:bodyPr/>
                    <a:lstStyle/>
                    <a:p>
                      <a:pPr algn="l" fontAlgn="base"/>
                      <a:r>
                        <a:rPr lang="en-US" b="0">
                          <a:effectLst/>
                        </a:rPr>
                        <a:t>Input Data  </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Algorithms are trained using labeled data.</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Algorithms are used against data which is not labelled</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r>
              <a:tr h="965908">
                <a:tc>
                  <a:txBody>
                    <a:bodyPr/>
                    <a:lstStyle/>
                    <a:p>
                      <a:pPr algn="l" fontAlgn="base"/>
                      <a:r>
                        <a:rPr lang="en-US" b="0">
                          <a:effectLst/>
                        </a:rPr>
                        <a:t>Computational Complexity </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 Simpler method</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c>
                  <a:txBody>
                    <a:bodyPr/>
                    <a:lstStyle/>
                    <a:p>
                      <a:pPr algn="l" fontAlgn="base"/>
                      <a:r>
                        <a:rPr lang="en-US" b="0">
                          <a:effectLst/>
                        </a:rPr>
                        <a:t>  computationally complex</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tcPr>
                </a:tc>
              </a:tr>
              <a:tr h="965908">
                <a:tc>
                  <a:txBody>
                    <a:bodyPr/>
                    <a:lstStyle/>
                    <a:p>
                      <a:pPr algn="l" fontAlgn="base"/>
                      <a:r>
                        <a:rPr lang="en-US" b="0">
                          <a:effectLst/>
                        </a:rPr>
                        <a:t>Accuracy</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a:noFill/>
                    </a:lnB>
                  </a:tcPr>
                </a:tc>
                <a:tc>
                  <a:txBody>
                    <a:bodyPr/>
                    <a:lstStyle/>
                    <a:p>
                      <a:pPr algn="l" fontAlgn="base"/>
                      <a:r>
                        <a:rPr lang="en-US" b="0">
                          <a:effectLst/>
                        </a:rPr>
                        <a:t>Highly accurate</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a:noFill/>
                    </a:lnB>
                  </a:tcPr>
                </a:tc>
                <a:tc>
                  <a:txBody>
                    <a:bodyPr/>
                    <a:lstStyle/>
                    <a:p>
                      <a:pPr algn="l" fontAlgn="base"/>
                      <a:r>
                        <a:rPr lang="en-US" b="0" dirty="0">
                          <a:effectLst/>
                        </a:rPr>
                        <a:t>            Less accurate </a:t>
                      </a:r>
                    </a:p>
                  </a:txBody>
                  <a:tcPr marL="133350" marR="133350" marT="66675" marB="66675" anchor="ctr">
                    <a:lnL>
                      <a:noFill/>
                    </a:lnL>
                    <a:lnR>
                      <a:noFill/>
                    </a:lnR>
                    <a:lnT w="9525" cap="flat" cmpd="sng" algn="ctr">
                      <a:solidFill>
                        <a:srgbClr val="EDEDED"/>
                      </a:solidFill>
                      <a:prstDash val="solid"/>
                      <a:round/>
                      <a:headEnd type="none" w="med" len="med"/>
                      <a:tailEnd type="none" w="med" len="med"/>
                    </a:lnT>
                    <a:lnB>
                      <a:noFill/>
                    </a:lnB>
                  </a:tcPr>
                </a:tc>
              </a:tr>
            </a:tbl>
          </a:graphicData>
        </a:graphic>
      </p:graphicFrame>
    </p:spTree>
    <p:extLst>
      <p:ext uri="{BB962C8B-B14F-4D97-AF65-F5344CB8AC3E}">
        <p14:creationId xmlns:p14="http://schemas.microsoft.com/office/powerpoint/2010/main" val="42624847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350</Words>
  <Application>Microsoft Office PowerPoint</Application>
  <PresentationFormat>On-screen Show (4:3)</PresentationFormat>
  <Paragraphs>42</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MLA</vt:lpstr>
      <vt:lpstr>Supervised  learning </vt:lpstr>
      <vt:lpstr>PowerPoint Presentation</vt:lpstr>
      <vt:lpstr>PowerPoint Presentation</vt:lpstr>
      <vt:lpstr>Unsupervised learning</vt:lpstr>
      <vt:lpstr>PowerPoint Presentation</vt:lpstr>
      <vt:lpstr>PowerPoint Presentation</vt:lpstr>
      <vt:lpstr>PowerPoint Presentation</vt:lpstr>
      <vt:lpstr>Difference </vt:lpstr>
      <vt:lpstr>PowerPoint Presentation</vt:lpstr>
      <vt:lpstr>PowerPoint Presentation</vt:lpstr>
      <vt:lpstr>Linear Regression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MLA</dc:title>
  <dc:creator>Patil</dc:creator>
  <cp:lastModifiedBy>Patil</cp:lastModifiedBy>
  <cp:revision>9</cp:revision>
  <dcterms:created xsi:type="dcterms:W3CDTF">2020-09-19T03:00:09Z</dcterms:created>
  <dcterms:modified xsi:type="dcterms:W3CDTF">2020-09-19T04:29:06Z</dcterms:modified>
</cp:coreProperties>
</file>

<file path=docProps/thumbnail.jpeg>
</file>